
<file path=[Content_Types].xml><?xml version="1.0" encoding="utf-8"?>
<Types xmlns="http://schemas.openxmlformats.org/package/2006/content-types">
  <Default Extension="mov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Masters/slideMaster2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12192000" cy="6858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55" d="100"/>
          <a:sy n="55" d="100"/>
        </p:scale>
        <p:origin x="1212" y="66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 /><Relationship Id="rId24" Type="http://schemas.openxmlformats.org/officeDocument/2006/relationships/tableStyles" Target="tableStyles.xml" /><Relationship Id="rId2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87B9F48-05EC-4DB5-A17E-983EEFE7524B}" type="datetimeFigureOut">
              <a:rPr lang="ru-RU"/>
              <a:t/>
            </a:fld>
            <a:endParaRPr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EDEE5A-E2EA-B88C-DAAA-553862B9DFC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800">
                <a:latin typeface="Times New Roman"/>
                <a:ea typeface="Calibri"/>
              </a:rPr>
              <a:t>На седьмом плакате представлены результаты эргономической оценки, оценка показала, что показатель эргономичности системы равен 0,9, что соответствует оценке отлично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пятом плакате представлены эскизы рабочих окон программной разработки. Тут нарисованы основные модули: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тестируемой страницы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Модуль тестового сценария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030691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072391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шестом плакате представлен пример готового автоматического теста с использованием фреймворка. Тестируется веб-сайт БГУИР.</a:t>
            </a:r>
            <a:endParaRPr lang="ru-RU"/>
          </a:p>
        </p:txBody>
      </p:sp>
      <p:sp>
        <p:nvSpPr>
          <p:cNvPr id="700152095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FBE006-F79B-A1FC-A896-E09D8BDA92F2}" type="slidenum">
              <a:rPr lang="ru-RU"/>
              <a:t/>
            </a:fld>
            <a:endParaRPr lang="ru-RU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данном слайде представлены результаты функционального тестирования. Общее количество дефектов – 4. Все дефекты обнаружены и исправлены.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Поставленные задачи на дипломного проектирование решены, цель достигнута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Результаты дипломного проекта представлены в виде тезисов на 60 СНТК.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>
                <a:latin typeface="Times New Roman"/>
                <a:ea typeface="Calibri"/>
                <a:cs typeface="Times New Roman"/>
              </a:rPr>
              <a:t>Так же элементы разработанного фреймворка используются в разработке на ЗАО «Итранзишн</a:t>
            </a:r>
            <a:r>
              <a:rPr lang="ru-RU" sz="1200">
                <a:latin typeface="Times New Roman"/>
                <a:ea typeface="Calibri"/>
                <a:cs typeface="Times New Roman"/>
              </a:rPr>
              <a:t>». Спасибо за внимание, доклад окончен.</a:t>
            </a:r>
            <a:endParaRPr lang="ru-RU" sz="12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Добрый день, уважаемая комиссия. 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1">
              <a:latin typeface="Times New Roman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Поставленные задачи на дипломное проектирование:</a:t>
            </a:r>
            <a:br>
              <a:rPr lang="ru-RU" sz="1800" b="1">
                <a:latin typeface="Times New Roman"/>
                <a:ea typeface="Calibri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1. Разработать программное обеспечение фреймворка для автоматизации тестирования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используя язык программирования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C#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JavaScript,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а также платформу .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NET 8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2. Выполнить эргономическое проектирование фреймворка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, а именно: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</a:b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ISOCPEUR"/>
                <a:cs typeface="Times New Roman"/>
              </a:rPr>
              <a:t>3. Провести функциональное и юзабилити тестирование разработанной системы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 b="1">
                <a:latin typeface="Times New Roman"/>
                <a:ea typeface="Calibri"/>
                <a:cs typeface="Times New Roman"/>
              </a:rPr>
              <a:t>Назначение разработки:</a:t>
            </a:r>
            <a:r>
              <a:rPr lang="ru-RU" sz="1800">
                <a:latin typeface="Times New Roman"/>
                <a:ea typeface="Calibri"/>
                <a:cs typeface="Times New Roman"/>
              </a:rPr>
              <a:t> 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>
                <a:latin typeface="Times New Roman"/>
                <a:ea typeface="Calibri"/>
                <a:cs typeface="Times New Roman"/>
              </a:rPr>
              <a:t>Предназначено для всех людей, вовлеченных в тестирования: инженеры по тестированию ПО, автоматизаторы тестирования,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QA</a:t>
            </a:r>
            <a:r>
              <a:rPr lang="ru-RU" sz="1800">
                <a:latin typeface="Times New Roman"/>
                <a:ea typeface="Calibri"/>
                <a:cs typeface="Times New Roman"/>
              </a:rPr>
              <a:t>-менеджеры</a:t>
            </a:r>
            <a:r>
              <a:rPr lang="ru-RU" sz="1800">
                <a:latin typeface="Times New Roman"/>
                <a:ea typeface="Calibri"/>
                <a:cs typeface="Times New Roman"/>
              </a:rPr>
              <a:t>, разработчики.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lvl="0"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CA528C-68E6-AE03-4549-CE63CAC4156B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После исправления дефектов, обнаруженных на этапе тестирования, система исправлена и готова к эксплуатации. На слайде представлен видеоролик с работой фреймворка. Сначала показаны шаги автоматизированных сценариев. Затем их автоматическое выполнение фреймворком на сайте БГУИР.</a:t>
            </a:r>
            <a:endParaRPr lang="ru-RU" sz="180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первом чертеже</a:t>
            </a:r>
            <a:r>
              <a:rPr lang="ru-RU" sz="1800" b="1">
                <a:latin typeface="Times New Roman"/>
                <a:ea typeface="Calibri"/>
                <a:cs typeface="Times New Roman"/>
              </a:rPr>
              <a:t>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представлена структура Классов фреймворка, где указаны все программные модули и их компоненты. Классы, поля, методы и файлы.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втором чертеже представлена диаграмма вариантов использования. Она отражает функции, доступные для различных пользователей, с системой взаимодействуют 2 роли пользователей – «Пользователь» и «Контрибьютор»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третьем чертеже представлена </a:t>
            </a:r>
            <a:r>
              <a:rPr lang="ru-RU" sz="1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Блок-схема алгоритма работы пользователя</a:t>
            </a:r>
            <a:endParaRPr sz="180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 и его путь работы с фреймворком. Фреймворк специально разрабатывался так, чтобы не нужна была регистрация и потребитель быстро смог автоматизировать свои тестовые сценарии.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55013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0629254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Дополнительно представлена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диаграмма деятельности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в роли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“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Контрибьютор</a:t>
            </a:r>
            <a:r>
              <a:rPr lang="en-US" sz="1800">
                <a:latin typeface="Times New Roman"/>
                <a:ea typeface="Calibri"/>
                <a:cs typeface="Times New Roman"/>
              </a:rPr>
              <a:t>”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61147809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31FD4A-EAF2-D6BF-D91B-A3B358DA3EC2}" type="slidenum">
              <a:rPr lang="ru-RU"/>
              <a:t/>
            </a:fld>
            <a:endParaRPr lang="ru-RU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четвертом чертеже представлена структурная схема фреймворка. На ней показан процесс создания среды для симуляции действий, которые будут выполнятся автоматически.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/>
            </a:fld>
            <a:endParaRPr lang="ru-RU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1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1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1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microsoft.com/office/2007/relationships/media" Target="../media/media1.mov"/><Relationship Id="rId5" Type="http://schemas.openxmlformats.org/officeDocument/2006/relationships/video" Target="../media/media1.mov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78611" y="676275"/>
            <a:ext cx="10834776" cy="454270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ru-RU" sz="5400" i="1">
                <a:latin typeface="ISOCPEUR"/>
              </a:rPr>
              <a:t>Фреймворк для автоматизации тестирования веб-интерфейсов на платформе </a:t>
            </a:r>
            <a:r>
              <a:rPr lang="en-US" sz="5400" i="1">
                <a:latin typeface="ISOCPEUR"/>
              </a:rPr>
              <a:t>.NET 8</a:t>
            </a:r>
            <a:r>
              <a:rPr lang="ru-RU" sz="5400" i="1">
                <a:latin typeface="ISOCPEUR"/>
              </a:rPr>
              <a:t> и его эргономическое обеспечение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7344698" y="5899355"/>
            <a:ext cx="4847302" cy="958645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ru-RU" i="1">
                <a:latin typeface="ISOCPEUR"/>
              </a:rPr>
              <a:t>Сирко Алексей Сергеевич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547762" y="6495995"/>
            <a:ext cx="655904" cy="365124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10</a:t>
            </a:r>
            <a:endParaRPr/>
          </a:p>
        </p:txBody>
      </p:sp>
      <p:pic>
        <p:nvPicPr>
          <p:cNvPr id="3582489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5583" y="15643"/>
            <a:ext cx="10213999" cy="6840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8"/>
            <a:ext cx="12192000" cy="52683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Прототипы компонентов проекта для автоматизации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241654" y="6492872"/>
            <a:ext cx="887927" cy="365124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11</a:t>
            </a:r>
            <a:endParaRPr/>
          </a:p>
        </p:txBody>
      </p:sp>
      <p:pic>
        <p:nvPicPr>
          <p:cNvPr id="1392604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55574" y="774930"/>
            <a:ext cx="6268389" cy="5256593"/>
          </a:xfrm>
          <a:prstGeom prst="rect">
            <a:avLst/>
          </a:prstGeom>
        </p:spPr>
      </p:pic>
      <p:sp>
        <p:nvSpPr>
          <p:cNvPr id="1080139221" name="Заголовок 1"/>
          <p:cNvSpPr>
            <a:spLocks noGrp="1"/>
          </p:cNvSpPr>
          <p:nvPr/>
        </p:nvSpPr>
        <p:spPr bwMode="auto">
          <a:xfrm flipH="0" flipV="0">
            <a:off x="-2569028" y="5966040"/>
            <a:ext cx="11034064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тестируемой страницы</a:t>
            </a:r>
            <a:endParaRPr/>
          </a:p>
        </p:txBody>
      </p:sp>
      <p:pic>
        <p:nvPicPr>
          <p:cNvPr id="13746153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6095999" y="716220"/>
            <a:ext cx="5940424" cy="5249820"/>
          </a:xfrm>
          <a:prstGeom prst="rect">
            <a:avLst/>
          </a:prstGeom>
        </p:spPr>
      </p:pic>
      <p:sp>
        <p:nvSpPr>
          <p:cNvPr id="854550318" name="Заголовок 1"/>
          <p:cNvSpPr>
            <a:spLocks noGrp="1"/>
          </p:cNvSpPr>
          <p:nvPr/>
        </p:nvSpPr>
        <p:spPr bwMode="auto">
          <a:xfrm flipH="0" flipV="0">
            <a:off x="3243942" y="6031524"/>
            <a:ext cx="11034063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с шагами тестового сценария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760351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7"/>
            <a:ext cx="12192000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Примеры реализованных сценариев автоматизированных тестов</a:t>
            </a:r>
            <a:endParaRPr/>
          </a:p>
        </p:txBody>
      </p:sp>
      <p:sp>
        <p:nvSpPr>
          <p:cNvPr id="186369392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 flipH="0" flipV="0">
            <a:off x="11526333" y="6492873"/>
            <a:ext cx="665665" cy="365123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12</a:t>
            </a:r>
            <a:endParaRPr/>
          </a:p>
        </p:txBody>
      </p:sp>
      <p:pic>
        <p:nvPicPr>
          <p:cNvPr id="18189112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4916" y="634889"/>
            <a:ext cx="9875333" cy="5892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87954" y="6495996"/>
            <a:ext cx="1004046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13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01599" y="6430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функционального тестирования</a:t>
            </a:r>
            <a:endParaRPr/>
          </a:p>
        </p:txBody>
      </p:sp>
      <p:pic>
        <p:nvPicPr>
          <p:cNvPr id="20485616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98" y="967850"/>
            <a:ext cx="5994400" cy="5389025"/>
          </a:xfrm>
          <a:prstGeom prst="rect">
            <a:avLst/>
          </a:prstGeom>
        </p:spPr>
      </p:pic>
      <p:pic>
        <p:nvPicPr>
          <p:cNvPr id="21264078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59285" y="726328"/>
            <a:ext cx="5117678" cy="587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80378" y="642619"/>
            <a:ext cx="10610409" cy="5280661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4000" b="1" i="1">
                <a:solidFill>
                  <a:prstClr val="black"/>
                </a:solidFill>
                <a:latin typeface="ISOCPEUR"/>
              </a:rPr>
              <a:t>Результаты дипломного проекта:</a:t>
            </a:r>
            <a:br>
              <a:rPr lang="en-US" sz="4000" b="1" i="1">
                <a:solidFill>
                  <a:prstClr val="black"/>
                </a:solidFill>
                <a:latin typeface="ISOCPEUR"/>
              </a:rPr>
            </a:br>
            <a:br>
              <a:rPr lang="ru-RU" sz="4000" i="1">
                <a:solidFill>
                  <a:prstClr val="black"/>
                </a:solidFill>
                <a:latin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1. Разработано программное обеспечение фреймворка для автоматизации тестирования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используя язык программирования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C#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JavaScript,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а также платформу .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NET 8</a:t>
            </a:r>
            <a:b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2. Выполнено эргономическое проектирование фреймворка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а именно: разработаны алгоритмы работы пользователя, эргономические требования и сценарии информационного взаимодействия, оценена эргономичность фреймворка</a:t>
            </a:r>
            <a:b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3. Проведены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3200" i="1">
                <a:latin typeface="ISOCPEUR"/>
              </a:rPr>
            </a:br>
            <a:endParaRPr lang="ru-RU" sz="3200" i="1">
              <a:latin typeface="ISOCPEUR"/>
            </a:endParaRP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090788" y="6495996"/>
            <a:ext cx="1101212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255604" y="6495996"/>
            <a:ext cx="936395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15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487089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Публикации по теме дипломного проекта: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854824" y="1374646"/>
            <a:ext cx="10492786" cy="307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i="1">
                <a:latin typeface="ISOCPEUR"/>
                <a:cs typeface="Times New Roman"/>
              </a:rPr>
              <a:t>Сирко А.С.. 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СПЕЦИФИКА РАЗРАБОТКИ ФРЕЙМВОРКА ДЛЯ АВТОМАТИЗАЦИИ ТЕСТИРОВАНИЯ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 </a:t>
            </a:r>
            <a:r>
              <a:rPr lang="en-US" sz="2800" i="1">
                <a:latin typeface="ISOCPEUR"/>
                <a:cs typeface="Times New Roman"/>
              </a:rPr>
              <a:t>// </a:t>
            </a:r>
            <a:r>
              <a:rPr lang="ru-RU" sz="2800" i="1">
                <a:latin typeface="ISOCPEUR"/>
                <a:cs typeface="Times New Roman"/>
              </a:rPr>
              <a:t>Электронные системы и технологии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Электронный ресурс</a:t>
            </a:r>
            <a:r>
              <a:rPr lang="en-US" sz="2800" i="1">
                <a:latin typeface="ISOCPEUR"/>
                <a:cs typeface="Times New Roman"/>
              </a:rPr>
              <a:t>]: c</a:t>
            </a:r>
            <a:r>
              <a:rPr lang="ru-RU" sz="2800" i="1">
                <a:latin typeface="ISOCPEUR"/>
                <a:cs typeface="Times New Roman"/>
              </a:rPr>
              <a:t>борник</a:t>
            </a:r>
            <a:r>
              <a:rPr lang="ru-RU" sz="2800" i="1">
                <a:latin typeface="ISOCPEUR"/>
                <a:cs typeface="Times New Roman"/>
              </a:rPr>
              <a:t> материалов 60-й научной конференции аспирантов, магистрантов, студентов </a:t>
            </a:r>
            <a:r>
              <a:rPr lang="ru-RU" sz="2800" i="1">
                <a:latin typeface="ISOCPEUR"/>
                <a:cs typeface="Times New Roman"/>
              </a:rPr>
              <a:t>БГУИР</a:t>
            </a:r>
            <a:r>
              <a:rPr lang="ru-RU" sz="2800" i="1">
                <a:latin typeface="ISOCPEUR"/>
                <a:cs typeface="Times New Roman"/>
              </a:rPr>
              <a:t>, Минск, 17-21 апреля 2024</a:t>
            </a:r>
            <a:r>
              <a:rPr lang="en-US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г.</a:t>
            </a:r>
            <a:r>
              <a:rPr lang="en-US" sz="2800" i="1">
                <a:latin typeface="ISOCPEUR"/>
                <a:cs typeface="Times New Roman"/>
              </a:rPr>
              <a:t>/</a:t>
            </a:r>
            <a:r>
              <a:rPr lang="ru-RU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редкол</a:t>
            </a:r>
            <a:r>
              <a:rPr lang="ru-RU" sz="2800" i="1">
                <a:latin typeface="ISOCPEUR"/>
                <a:cs typeface="Times New Roman"/>
              </a:rPr>
              <a:t>.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Д.В</a:t>
            </a:r>
            <a:r>
              <a:rPr lang="ru-RU" sz="2800" i="1">
                <a:latin typeface="ISOCPEUR"/>
                <a:cs typeface="Times New Roman"/>
              </a:rPr>
              <a:t>. Лихачевский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и др.</a:t>
            </a:r>
            <a:r>
              <a:rPr lang="en-US" sz="2800" i="1">
                <a:latin typeface="ISOCPEUR"/>
                <a:cs typeface="Times New Roman"/>
              </a:rPr>
              <a:t>]. </a:t>
            </a:r>
            <a:endParaRPr lang="ru-RU" sz="2800" i="1">
              <a:latin typeface="ISOCPEUR"/>
              <a:cs typeface="Times New Roman"/>
            </a:endParaRPr>
          </a:p>
          <a:p>
            <a:pPr>
              <a:defRPr/>
            </a:pPr>
            <a:r>
              <a:rPr lang="en-US" sz="2800" i="1">
                <a:latin typeface="ISOCPEUR"/>
                <a:cs typeface="Times New Roman"/>
              </a:rPr>
              <a:t>– </a:t>
            </a:r>
            <a:r>
              <a:rPr lang="ru-RU" sz="2800" i="1">
                <a:latin typeface="ISOCPEUR"/>
                <a:cs typeface="Times New Roman"/>
              </a:rPr>
              <a:t>Минск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БГУИР, 2024.- С</a:t>
            </a:r>
            <a:r>
              <a:rPr lang="ru-RU" sz="2800" i="1">
                <a:highlight>
                  <a:srgbClr val="FF0000"/>
                </a:highlight>
                <a:latin typeface="ISOCPEUR"/>
                <a:cs typeface="Times New Roman"/>
              </a:rPr>
              <a:t>.675-677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 bwMode="auto">
          <a:xfrm>
            <a:off x="0" y="344129"/>
            <a:ext cx="12192000" cy="59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Наличие справки о внедрении</a:t>
            </a:r>
            <a:endParaRPr lang="ru-RU" sz="3200" i="1">
              <a:latin typeface="ISOCPEUR"/>
            </a:endParaRPr>
          </a:p>
        </p:txBody>
      </p:sp>
      <p:sp>
        <p:nvSpPr>
          <p:cNvPr id="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61336" y="6495996"/>
            <a:ext cx="1030663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16</a:t>
            </a:r>
            <a:endParaRPr/>
          </a:p>
        </p:txBody>
      </p:sp>
      <p:sp>
        <p:nvSpPr>
          <p:cNvPr id="1224719480" name="Заголовок 1"/>
          <p:cNvSpPr txBox="1"/>
          <p:nvPr/>
        </p:nvSpPr>
        <p:spPr bwMode="auto">
          <a:xfrm>
            <a:off x="152399" y="3129116"/>
            <a:ext cx="12191999" cy="599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В процессе предоставления</a:t>
            </a:r>
            <a:endParaRPr lang="ru-RU" sz="3200" i="1">
              <a:latin typeface="ISOCPE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 flipH="0" flipV="0">
            <a:off x="347661" y="31836"/>
            <a:ext cx="11713410" cy="6643599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3200" b="1" i="1">
                <a:latin typeface="ISOCPEUR"/>
              </a:rPr>
              <a:t>Цель дипломного проекта:</a:t>
            </a:r>
            <a:r>
              <a:rPr lang="ru-RU" sz="3200" i="1">
                <a:latin typeface="ISOCPEUR"/>
              </a:rPr>
              <a:t> </a:t>
            </a:r>
            <a:br>
              <a:rPr lang="ru-RU" sz="3200" i="1">
                <a:latin typeface="ISOCPEUR"/>
              </a:rPr>
            </a:br>
            <a:r>
              <a:rPr lang="ru-RU" sz="3200" i="1">
                <a:latin typeface="ISOCPEUR"/>
              </a:rPr>
              <a:t>Разработать </a:t>
            </a:r>
            <a:r>
              <a:rPr lang="ru-RU" sz="3200" i="1">
                <a:latin typeface="ISOCPEUR"/>
                <a:ea typeface="Calibri"/>
              </a:rPr>
              <a:t>фреймворк для автоматизации тестирования веб-интерфейсов</a:t>
            </a:r>
            <a:r>
              <a:rPr lang="ru-RU" sz="3200" i="1">
                <a:latin typeface="ISOCPEUR"/>
              </a:rPr>
              <a:t> на платформе .</a:t>
            </a:r>
            <a:r>
              <a:rPr lang="en-US" sz="3200" i="1">
                <a:latin typeface="ISOCPEUR"/>
              </a:rPr>
              <a:t>NET 8</a:t>
            </a:r>
            <a:br>
              <a:rPr lang="ru-RU" sz="3200" i="1">
                <a:latin typeface="ISOCPEUR"/>
              </a:rPr>
            </a:br>
            <a:br>
              <a:rPr lang="ru-RU" sz="3200" b="1" i="1">
                <a:latin typeface="ISOCPEUR"/>
              </a:rPr>
            </a:br>
            <a:r>
              <a:rPr lang="ru-RU" sz="3200" b="1" i="1">
                <a:latin typeface="ISOCPEUR"/>
              </a:rPr>
              <a:t>Поставленные задачи на дипломное проектирование:</a:t>
            </a:r>
            <a:br>
              <a:rPr lang="ru-RU" sz="3200" b="1" i="1">
                <a:latin typeface="ISOCPEUR"/>
              </a:rPr>
            </a:br>
            <a:r>
              <a:rPr lang="ru-RU" sz="3000" i="1">
                <a:latin typeface="ISOCPEUR"/>
              </a:rPr>
              <a:t>1. Разработать программное обеспечение фреймворка для автоматизации тестирования</a:t>
            </a:r>
            <a:r>
              <a:rPr lang="en-US" sz="3000" i="1">
                <a:latin typeface="ISOCPEUR"/>
              </a:rPr>
              <a:t>, </a:t>
            </a:r>
            <a:r>
              <a:rPr lang="ru-RU" sz="3000" i="1">
                <a:latin typeface="ISOCPEUR"/>
              </a:rPr>
              <a:t>используя язык программирования </a:t>
            </a:r>
            <a:r>
              <a:rPr lang="en-US" sz="3000" i="1">
                <a:latin typeface="ISOCPEUR"/>
              </a:rPr>
              <a:t>C# </a:t>
            </a:r>
            <a:r>
              <a:rPr lang="ru-RU" sz="3000" i="1">
                <a:latin typeface="ISOCPEUR"/>
              </a:rPr>
              <a:t>и </a:t>
            </a:r>
            <a:r>
              <a:rPr lang="en-US" sz="3000" i="1">
                <a:latin typeface="ISOCPEUR"/>
              </a:rPr>
              <a:t>JavaScript, </a:t>
            </a:r>
            <a:r>
              <a:rPr lang="ru-RU" sz="3000" i="1">
                <a:latin typeface="ISOCPEUR"/>
              </a:rPr>
              <a:t>а также платформу .</a:t>
            </a:r>
            <a:r>
              <a:rPr lang="en-US" sz="3000" i="1">
                <a:latin typeface="ISOCPEUR"/>
              </a:rPr>
              <a:t>NET 8</a:t>
            </a:r>
            <a:br>
              <a:rPr lang="en-US" sz="3000" i="1">
                <a:latin typeface="ISOCPEUR"/>
              </a:rPr>
            </a:br>
            <a:r>
              <a:rPr lang="ru-RU" sz="3000" i="1">
                <a:latin typeface="ISOCPEUR"/>
              </a:rPr>
              <a:t>2. Выполнить эргономическое проектирование фреймворка</a:t>
            </a:r>
            <a:r>
              <a:rPr lang="ru-RU" sz="3000" i="1">
                <a:latin typeface="ISOCPEUR"/>
              </a:rPr>
              <a:t>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3000" i="1">
                <a:latin typeface="ISOCPEUR"/>
              </a:rPr>
            </a:br>
            <a:r>
              <a:rPr lang="ru-RU" sz="3000" i="1">
                <a:latin typeface="ISOCPEUR"/>
              </a:rPr>
              <a:t>3. Провести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2800" i="1">
                <a:latin typeface="ISOCPEUR"/>
              </a:rPr>
            </a:br>
            <a:br>
              <a:rPr lang="ru-RU" sz="2800" i="1">
                <a:latin typeface="ISOCPEUR"/>
              </a:rPr>
            </a:br>
            <a:endParaRPr lang="ru-RU" sz="2800" i="1" strike="sngStrike">
              <a:solidFill>
                <a:srgbClr val="FF0000"/>
              </a:solidFill>
              <a:latin typeface="ISOCPEUR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346383" name="Заголовок 1"/>
          <p:cNvSpPr>
            <a:spLocks noGrp="1"/>
          </p:cNvSpPr>
          <p:nvPr>
            <p:ph type="title"/>
          </p:nvPr>
        </p:nvSpPr>
        <p:spPr bwMode="auto">
          <a:xfrm>
            <a:off x="237524" y="124854"/>
            <a:ext cx="10515600" cy="1325562"/>
          </a:xfrm>
        </p:spPr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1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При разработке фреймворка использовались технологии</a:t>
            </a:r>
            <a:endParaRPr lang="ru-RU" sz="3200" b="1" i="1" u="none" strike="noStrike" cap="none" spc="0">
              <a:solidFill>
                <a:schemeClr val="tx1"/>
              </a:solidFill>
              <a:latin typeface="ISOCPEUR"/>
              <a:cs typeface="ISOCPEUR"/>
            </a:endParaRPr>
          </a:p>
        </p:txBody>
      </p:sp>
      <p:pic>
        <p:nvPicPr>
          <p:cNvPr id="1346090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059746" y="1551178"/>
            <a:ext cx="2110654" cy="2110654"/>
          </a:xfrm>
          <a:prstGeom prst="rect">
            <a:avLst/>
          </a:prstGeom>
        </p:spPr>
      </p:pic>
      <p:pic>
        <p:nvPicPr>
          <p:cNvPr id="9514595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876100" y="1939281"/>
            <a:ext cx="3045681" cy="1240119"/>
          </a:xfrm>
          <a:prstGeom prst="rect">
            <a:avLst/>
          </a:prstGeom>
        </p:spPr>
      </p:pic>
      <p:pic>
        <p:nvPicPr>
          <p:cNvPr id="75596345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37523" y="1413642"/>
            <a:ext cx="2556592" cy="2554868"/>
          </a:xfrm>
          <a:prstGeom prst="rect">
            <a:avLst/>
          </a:prstGeom>
        </p:spPr>
      </p:pic>
      <p:pic>
        <p:nvPicPr>
          <p:cNvPr id="12646096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307198" y="1939281"/>
            <a:ext cx="2973916" cy="1334449"/>
          </a:xfrm>
          <a:prstGeom prst="rect">
            <a:avLst/>
          </a:prstGeom>
        </p:spPr>
      </p:pic>
      <p:pic>
        <p:nvPicPr>
          <p:cNvPr id="168389903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06916" y="4265083"/>
            <a:ext cx="3114644" cy="1520822"/>
          </a:xfrm>
          <a:prstGeom prst="rect">
            <a:avLst/>
          </a:prstGeom>
        </p:spPr>
      </p:pic>
      <p:pic>
        <p:nvPicPr>
          <p:cNvPr id="70840740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820583" y="4398763"/>
            <a:ext cx="2395729" cy="1253461"/>
          </a:xfrm>
          <a:prstGeom prst="rect">
            <a:avLst/>
          </a:prstGeom>
        </p:spPr>
      </p:pic>
      <p:pic>
        <p:nvPicPr>
          <p:cNvPr id="116707365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6427979" y="4135555"/>
            <a:ext cx="3164829" cy="1779878"/>
          </a:xfrm>
          <a:prstGeom prst="rect">
            <a:avLst/>
          </a:prstGeom>
        </p:spPr>
      </p:pic>
      <p:pic>
        <p:nvPicPr>
          <p:cNvPr id="359236597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279299" y="4195136"/>
            <a:ext cx="2828033" cy="1590768"/>
          </a:xfrm>
          <a:prstGeom prst="rect">
            <a:avLst/>
          </a:prstGeom>
        </p:spPr>
      </p:pic>
      <p:sp>
        <p:nvSpPr>
          <p:cNvPr id="1318234289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587690" y="6439957"/>
            <a:ext cx="466724" cy="365124"/>
          </a:xfrm>
        </p:spPr>
        <p:txBody>
          <a:bodyPr/>
          <a:lstStyle/>
          <a:p>
            <a:pPr algn="l">
              <a:defRPr/>
            </a:pPr>
            <a:r>
              <a:rPr lang="en-US" sz="3600" i="1">
                <a:solidFill>
                  <a:schemeClr val="tx1"/>
                </a:solidFill>
                <a:latin typeface="ISOCPEUR"/>
              </a:rPr>
              <a:t>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en-US" sz="3600" i="1">
                <a:solidFill>
                  <a:schemeClr val="tx1"/>
                </a:solidFill>
                <a:latin typeface="ISOCPEUR"/>
              </a:rPr>
              <a:t>4</a:t>
            </a:r>
            <a:endParaRPr/>
          </a:p>
        </p:txBody>
      </p:sp>
      <p:sp>
        <p:nvSpPr>
          <p:cNvPr id="966964170" name=""/>
          <p:cNvSpPr txBox="1"/>
          <p:nvPr/>
        </p:nvSpPr>
        <p:spPr bwMode="auto">
          <a:xfrm flipH="0" flipV="0">
            <a:off x="451074" y="11412"/>
            <a:ext cx="5528784" cy="5307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1" i="1" u="none" strike="noStrike" cap="none" spc="0">
                <a:solidFill>
                  <a:schemeClr val="tx1"/>
                </a:solidFill>
                <a:latin typeface="ISOCPEUR"/>
                <a:cs typeface="ISOCPEUR"/>
              </a:rPr>
              <a:t>Видеопрезентация фреймворка</a:t>
            </a:r>
            <a:endParaRPr lang="ru-RU" sz="3200" b="1" i="1" u="none" strike="noStrike" cap="none" spc="0">
              <a:solidFill>
                <a:schemeClr val="tx1"/>
              </a:solidFill>
              <a:latin typeface="ISOCPEUR"/>
              <a:cs typeface="ISOCPEUR"/>
            </a:endParaRPr>
          </a:p>
        </p:txBody>
      </p:sp>
      <p:pic>
        <p:nvPicPr>
          <p:cNvPr id="1684737218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rcRect l="0" t="19572" r="0" b="23346"/>
          <a:stretch/>
        </p:blipFill>
        <p:spPr bwMode="auto">
          <a:xfrm flipH="0" flipV="0">
            <a:off x="290840" y="501719"/>
            <a:ext cx="10821207" cy="6176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605068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Диаграмма классов фреймворка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5</a:t>
            </a:r>
            <a:endParaRPr/>
          </a:p>
        </p:txBody>
      </p:sp>
      <p:pic>
        <p:nvPicPr>
          <p:cNvPr id="18611704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44625" y="516406"/>
            <a:ext cx="9102749" cy="615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3374" y="6492875"/>
            <a:ext cx="4286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6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1998" cy="58415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Диаграмма вариантов использования</a:t>
            </a:r>
            <a:endParaRPr/>
          </a:p>
        </p:txBody>
      </p:sp>
      <p:pic>
        <p:nvPicPr>
          <p:cNvPr id="14839396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134927" y="568324"/>
            <a:ext cx="6030363" cy="6190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7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Блок-схема алгоритма работы пользователя</a:t>
            </a:r>
            <a:endParaRPr/>
          </a:p>
        </p:txBody>
      </p:sp>
      <p:pic>
        <p:nvPicPr>
          <p:cNvPr id="947767774" name=""/>
          <p:cNvPicPr>
            <a:picLocks noChangeAspect="1"/>
          </p:cNvPicPr>
          <p:nvPr/>
        </p:nvPicPr>
        <p:blipFill>
          <a:blip r:embed="rId3"/>
          <a:srcRect l="0" t="0" r="0" b="0"/>
          <a:stretch/>
        </p:blipFill>
        <p:spPr bwMode="auto">
          <a:xfrm flipH="0" flipV="0">
            <a:off x="253999" y="1100666"/>
            <a:ext cx="3790949" cy="4972050"/>
          </a:xfrm>
          <a:prstGeom prst="rect">
            <a:avLst/>
          </a:prstGeom>
        </p:spPr>
      </p:pic>
      <p:pic>
        <p:nvPicPr>
          <p:cNvPr id="14555586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61416" y="430874"/>
            <a:ext cx="6954333" cy="6098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00618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4"/>
            <a:ext cx="457198" cy="365124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8</a:t>
            </a:r>
            <a:endParaRPr/>
          </a:p>
        </p:txBody>
      </p:sp>
      <p:sp>
        <p:nvSpPr>
          <p:cNvPr id="284758749" name="Заголовок 1"/>
          <p:cNvSpPr>
            <a:spLocks noGrp="1"/>
          </p:cNvSpPr>
          <p:nvPr>
            <p:ph type="title"/>
          </p:nvPr>
        </p:nvSpPr>
        <p:spPr bwMode="auto">
          <a:xfrm>
            <a:off x="-52916" y="433916"/>
            <a:ext cx="12191999" cy="638628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Блок-схема алгоритма работы контрибьютора</a:t>
            </a:r>
            <a:endParaRPr sz="2800"/>
          </a:p>
          <a:p>
            <a:pPr algn="ctr">
              <a:defRPr/>
            </a:pPr>
            <a:endParaRPr/>
          </a:p>
        </p:txBody>
      </p:sp>
      <p:pic>
        <p:nvPicPr>
          <p:cNvPr id="9285022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817131" y="894506"/>
            <a:ext cx="4894035" cy="5443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9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Схема структурная фреймворка</a:t>
            </a:r>
            <a:endParaRPr/>
          </a:p>
        </p:txBody>
      </p:sp>
      <p:pic>
        <p:nvPicPr>
          <p:cNvPr id="8357132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4416" y="473841"/>
            <a:ext cx="10309249" cy="620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Широкоэкранный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трёхмерного моделирования месторождений калийных солей при расчёте рассолопритоков в горные выработки</dc:title>
  <dc:subject/>
  <dc:creator>User</dc:creator>
  <cp:keywords/>
  <dc:description/>
  <dc:identifier/>
  <dc:language/>
  <cp:lastModifiedBy/>
  <cp:revision>90</cp:revision>
  <dcterms:created xsi:type="dcterms:W3CDTF">2020-12-21T17:47:16Z</dcterms:created>
  <dcterms:modified xsi:type="dcterms:W3CDTF">2024-06-20T09:26:03Z</dcterms:modified>
  <cp:category/>
  <cp:contentStatus/>
  <cp:version/>
</cp:coreProperties>
</file>